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19"/>
  </p:notesMasterIdLst>
  <p:sldIdLst>
    <p:sldId id="256" r:id="rId2"/>
    <p:sldId id="257" r:id="rId3"/>
    <p:sldId id="258" r:id="rId4"/>
    <p:sldId id="288" r:id="rId5"/>
    <p:sldId id="264" r:id="rId6"/>
    <p:sldId id="281" r:id="rId7"/>
    <p:sldId id="273" r:id="rId8"/>
    <p:sldId id="280" r:id="rId9"/>
    <p:sldId id="259" r:id="rId10"/>
    <p:sldId id="283" r:id="rId11"/>
    <p:sldId id="289" r:id="rId12"/>
    <p:sldId id="287" r:id="rId13"/>
    <p:sldId id="285" r:id="rId14"/>
    <p:sldId id="290" r:id="rId15"/>
    <p:sldId id="286" r:id="rId16"/>
    <p:sldId id="261" r:id="rId17"/>
    <p:sldId id="262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16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31"/>
    <p:restoredTop sz="94646"/>
  </p:normalViewPr>
  <p:slideViewPr>
    <p:cSldViewPr snapToGrid="0" snapToObjects="1" showGuides="1">
      <p:cViewPr varScale="1">
        <p:scale>
          <a:sx n="109" d="100"/>
          <a:sy n="109" d="100"/>
        </p:scale>
        <p:origin x="56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048C74-2B3A-8042-9CA0-7D81F9423ADE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CF9FFF-4223-844C-BACD-5E1AFD53C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30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66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184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01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046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9E65B6B-F923-FA44-AC53-4486F9BF469E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08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346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393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9E65B6B-F923-FA44-AC53-4486F9BF469E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7095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73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231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314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9E65B6B-F923-FA44-AC53-4486F9BF469E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749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C6C48-4965-A645-865E-3EC32C01BD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Drivers and </a:t>
            </a:r>
            <a:r>
              <a:rPr lang="en-US" dirty="0" err="1"/>
              <a:t>simPle</a:t>
            </a:r>
            <a:r>
              <a:rPr lang="en-US" dirty="0"/>
              <a:t> modeling of Natural Gas Prices In The United States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7F27D-D30F-C642-9B18-BE86622FE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670" y="4519904"/>
            <a:ext cx="5918454" cy="1811745"/>
          </a:xfrm>
        </p:spPr>
        <p:txBody>
          <a:bodyPr>
            <a:normAutofit/>
          </a:bodyPr>
          <a:lstStyle/>
          <a:p>
            <a:r>
              <a:rPr lang="en-US" u="sng" dirty="0"/>
              <a:t>Group Members: </a:t>
            </a:r>
          </a:p>
          <a:p>
            <a:r>
              <a:rPr lang="en-US" dirty="0"/>
              <a:t>Wilson </a:t>
            </a:r>
            <a:r>
              <a:rPr lang="en-US" dirty="0" err="1"/>
              <a:t>Aliaga</a:t>
            </a:r>
            <a:endParaRPr lang="en-US" dirty="0"/>
          </a:p>
          <a:p>
            <a:r>
              <a:rPr lang="en-US" dirty="0"/>
              <a:t>Carlton Lewis </a:t>
            </a:r>
          </a:p>
          <a:p>
            <a:r>
              <a:rPr lang="en-US" dirty="0" err="1"/>
              <a:t>Velmarini</a:t>
            </a:r>
            <a:r>
              <a:rPr lang="en-US" dirty="0"/>
              <a:t> Vasquez</a:t>
            </a:r>
          </a:p>
        </p:txBody>
      </p:sp>
    </p:spTree>
    <p:extLst>
      <p:ext uri="{BB962C8B-B14F-4D97-AF65-F5344CB8AC3E}">
        <p14:creationId xmlns:p14="http://schemas.microsoft.com/office/powerpoint/2010/main" val="1844909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D52B69-F879-41AF-A82D-6AF19D927142}"/>
              </a:ext>
            </a:extLst>
          </p:cNvPr>
          <p:cNvSpPr txBox="1"/>
          <p:nvPr/>
        </p:nvSpPr>
        <p:spPr>
          <a:xfrm>
            <a:off x="536331" y="131885"/>
            <a:ext cx="7666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Can we relate prices with the supply and demand variables?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81CCBF-A5AF-4865-9620-66BB0AE3A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823" y="877764"/>
            <a:ext cx="6479931" cy="539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97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899A78-4AE7-4F42-9E34-7AE67F9CF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202"/>
            <a:ext cx="9144000" cy="304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E03902-81AD-4AD6-8BB4-9CA9FC9EAC41}"/>
              </a:ext>
            </a:extLst>
          </p:cNvPr>
          <p:cNvSpPr txBox="1"/>
          <p:nvPr/>
        </p:nvSpPr>
        <p:spPr>
          <a:xfrm>
            <a:off x="7315201" y="3210641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Hypothesis Test?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C2B118E-75B7-4404-BAE4-1456FCE0ED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425193"/>
              </p:ext>
            </p:extLst>
          </p:nvPr>
        </p:nvGraphicFramePr>
        <p:xfrm>
          <a:off x="2305049" y="3431982"/>
          <a:ext cx="4533901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75339">
                  <a:extLst>
                    <a:ext uri="{9D8B030D-6E8A-4147-A177-3AD203B41FA5}">
                      <a16:colId xmlns:a16="http://schemas.microsoft.com/office/drawing/2014/main" val="1117107230"/>
                    </a:ext>
                  </a:extLst>
                </a:gridCol>
                <a:gridCol w="1310054">
                  <a:extLst>
                    <a:ext uri="{9D8B030D-6E8A-4147-A177-3AD203B41FA5}">
                      <a16:colId xmlns:a16="http://schemas.microsoft.com/office/drawing/2014/main" val="528892933"/>
                    </a:ext>
                  </a:extLst>
                </a:gridCol>
                <a:gridCol w="1248508">
                  <a:extLst>
                    <a:ext uri="{9D8B030D-6E8A-4147-A177-3AD203B41FA5}">
                      <a16:colId xmlns:a16="http://schemas.microsoft.com/office/drawing/2014/main" val="34316520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2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1.82e-53 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023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Consumption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5.72e-55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936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Storage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5.36e-62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925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Import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3.01e-80 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174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Export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8.07e-28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553688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0C6C8A0-EEDF-4F2D-99A2-F854E57B3932}"/>
              </a:ext>
            </a:extLst>
          </p:cNvPr>
          <p:cNvSpPr/>
          <p:nvPr/>
        </p:nvSpPr>
        <p:spPr>
          <a:xfrm>
            <a:off x="5709874" y="3834194"/>
            <a:ext cx="1051411" cy="182282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0092B0C-6578-4115-9CCC-4FD4C8F711FF}"/>
              </a:ext>
            </a:extLst>
          </p:cNvPr>
          <p:cNvCxnSpPr>
            <a:cxnSpLocks/>
            <a:stCxn id="10" idx="2"/>
            <a:endCxn id="9" idx="3"/>
          </p:cNvCxnSpPr>
          <p:nvPr/>
        </p:nvCxnSpPr>
        <p:spPr>
          <a:xfrm flipH="1">
            <a:off x="6761285" y="3518418"/>
            <a:ext cx="1397978" cy="1227190"/>
          </a:xfrm>
          <a:prstGeom prst="straightConnector1">
            <a:avLst/>
          </a:prstGeom>
          <a:ln w="2222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893A480-8E93-41F4-91E1-C2C0F7E26E1D}"/>
              </a:ext>
            </a:extLst>
          </p:cNvPr>
          <p:cNvSpPr txBox="1"/>
          <p:nvPr/>
        </p:nvSpPr>
        <p:spPr>
          <a:xfrm>
            <a:off x="738553" y="6051768"/>
            <a:ext cx="7666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How about time effects (lags, cycles, shocks, </a:t>
            </a:r>
            <a:r>
              <a:rPr lang="en-US" b="1" dirty="0" err="1"/>
              <a:t>etc</a:t>
            </a:r>
            <a:r>
              <a:rPr lang="en-US" b="1" dirty="0"/>
              <a:t>)?</a:t>
            </a:r>
          </a:p>
        </p:txBody>
      </p:sp>
    </p:spTree>
    <p:extLst>
      <p:ext uri="{BB962C8B-B14F-4D97-AF65-F5344CB8AC3E}">
        <p14:creationId xmlns:p14="http://schemas.microsoft.com/office/powerpoint/2010/main" val="86296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 animBg="1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5C0CC2-1401-1741-AA4E-7F312C7AE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92871"/>
            <a:ext cx="9144001" cy="632011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BB7DAF0-BCED-4D07-BE97-327CC82C3474}"/>
              </a:ext>
            </a:extLst>
          </p:cNvPr>
          <p:cNvSpPr/>
          <p:nvPr/>
        </p:nvSpPr>
        <p:spPr>
          <a:xfrm>
            <a:off x="580292" y="792871"/>
            <a:ext cx="8370278" cy="1537104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97EAEF-919D-4371-A355-7E50620F2AAA}"/>
              </a:ext>
            </a:extLst>
          </p:cNvPr>
          <p:cNvSpPr/>
          <p:nvPr/>
        </p:nvSpPr>
        <p:spPr>
          <a:xfrm>
            <a:off x="580292" y="2211364"/>
            <a:ext cx="8370278" cy="1537104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1CCE5A-37D1-477F-9694-513BA8E8312A}"/>
              </a:ext>
            </a:extLst>
          </p:cNvPr>
          <p:cNvSpPr/>
          <p:nvPr/>
        </p:nvSpPr>
        <p:spPr>
          <a:xfrm>
            <a:off x="580292" y="3629857"/>
            <a:ext cx="8370278" cy="1537104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92B793-E417-46C1-B928-3CBBEFE13C7D}"/>
              </a:ext>
            </a:extLst>
          </p:cNvPr>
          <p:cNvSpPr/>
          <p:nvPr/>
        </p:nvSpPr>
        <p:spPr>
          <a:xfrm>
            <a:off x="580292" y="5048350"/>
            <a:ext cx="8370278" cy="1537104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9E5632-7145-488F-9D62-D06851601FE2}"/>
              </a:ext>
            </a:extLst>
          </p:cNvPr>
          <p:cNvSpPr txBox="1"/>
          <p:nvPr/>
        </p:nvSpPr>
        <p:spPr>
          <a:xfrm>
            <a:off x="738554" y="184666"/>
            <a:ext cx="7666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Decomposing Natural Gas Prices</a:t>
            </a:r>
          </a:p>
        </p:txBody>
      </p:sp>
    </p:spTree>
    <p:extLst>
      <p:ext uri="{BB962C8B-B14F-4D97-AF65-F5344CB8AC3E}">
        <p14:creationId xmlns:p14="http://schemas.microsoft.com/office/powerpoint/2010/main" val="120720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  <p:bldP spid="4" grpId="1" animBg="1"/>
      <p:bldP spid="4" grpId="2" animBg="1"/>
      <p:bldP spid="5" grpId="1" animBg="1"/>
      <p:bldP spid="5" grpId="2" animBg="1"/>
      <p:bldP spid="6" grpId="1" animBg="1"/>
      <p:bldP spid="6" grpId="2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6D1EB7-01AC-4F05-8F5D-66ADB6A50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2969"/>
            <a:ext cx="9144000" cy="304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8B54C1-E6D6-4F23-A144-4D922ABA8345}"/>
              </a:ext>
            </a:extLst>
          </p:cNvPr>
          <p:cNvSpPr txBox="1"/>
          <p:nvPr/>
        </p:nvSpPr>
        <p:spPr>
          <a:xfrm>
            <a:off x="70339" y="217078"/>
            <a:ext cx="9073662" cy="1136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dirty="0"/>
              <a:t>Apply log function to natural gas prices to reduce their variability: 	Y</a:t>
            </a:r>
            <a:r>
              <a:rPr lang="en-US" baseline="-25000" dirty="0"/>
              <a:t>t</a:t>
            </a:r>
            <a:r>
              <a:rPr lang="en-US" dirty="0"/>
              <a:t> = Log(P</a:t>
            </a:r>
            <a:r>
              <a:rPr lang="en-US" baseline="-25000" dirty="0"/>
              <a:t>t</a:t>
            </a:r>
            <a:r>
              <a:rPr lang="en-US" dirty="0"/>
              <a:t>)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dirty="0"/>
              <a:t>Is there a relation between  Y</a:t>
            </a:r>
            <a:r>
              <a:rPr lang="en-US" baseline="-25000" dirty="0"/>
              <a:t>t </a:t>
            </a:r>
            <a:r>
              <a:rPr lang="en-US" dirty="0"/>
              <a:t> and Y</a:t>
            </a:r>
            <a:r>
              <a:rPr lang="en-US" baseline="-25000" dirty="0"/>
              <a:t>t-1</a:t>
            </a:r>
            <a:r>
              <a:rPr lang="en-US" dirty="0"/>
              <a:t> ? 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dirty="0"/>
              <a:t>Null Hypothesis:  No relation between  Y</a:t>
            </a:r>
            <a:r>
              <a:rPr lang="en-US" baseline="-25000" dirty="0"/>
              <a:t>t </a:t>
            </a:r>
            <a:r>
              <a:rPr lang="en-US" dirty="0"/>
              <a:t> and Y</a:t>
            </a:r>
            <a:r>
              <a:rPr lang="en-US" baseline="-25000" dirty="0"/>
              <a:t>t-1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CF93CD-C7C4-4E9C-A56A-9B3360B6C6C3}"/>
              </a:ext>
            </a:extLst>
          </p:cNvPr>
          <p:cNvSpPr txBox="1"/>
          <p:nvPr/>
        </p:nvSpPr>
        <p:spPr>
          <a:xfrm>
            <a:off x="808893" y="5842750"/>
            <a:ext cx="7341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Therefore, the best estimate for tomorrow’s price is today’s price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E53EF46-A3BC-483D-A56B-ED349F4EE9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890224"/>
              </p:ext>
            </p:extLst>
          </p:nvPr>
        </p:nvGraphicFramePr>
        <p:xfrm>
          <a:off x="1496157" y="4765465"/>
          <a:ext cx="4533901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75339">
                  <a:extLst>
                    <a:ext uri="{9D8B030D-6E8A-4147-A177-3AD203B41FA5}">
                      <a16:colId xmlns:a16="http://schemas.microsoft.com/office/drawing/2014/main" val="1117107230"/>
                    </a:ext>
                  </a:extLst>
                </a:gridCol>
                <a:gridCol w="1310054">
                  <a:extLst>
                    <a:ext uri="{9D8B030D-6E8A-4147-A177-3AD203B41FA5}">
                      <a16:colId xmlns:a16="http://schemas.microsoft.com/office/drawing/2014/main" val="528892933"/>
                    </a:ext>
                  </a:extLst>
                </a:gridCol>
                <a:gridCol w="1248508">
                  <a:extLst>
                    <a:ext uri="{9D8B030D-6E8A-4147-A177-3AD203B41FA5}">
                      <a16:colId xmlns:a16="http://schemas.microsoft.com/office/drawing/2014/main" val="34316520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2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</a:t>
                      </a:r>
                      <a:r>
                        <a:rPr lang="en-US" sz="1600" baseline="-25000" dirty="0"/>
                        <a:t>t-1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1.25e-161 </a:t>
                      </a:r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023002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8E2ED6D7-C547-4BC2-82CD-8B784604A7B6}"/>
              </a:ext>
            </a:extLst>
          </p:cNvPr>
          <p:cNvSpPr/>
          <p:nvPr/>
        </p:nvSpPr>
        <p:spPr>
          <a:xfrm>
            <a:off x="6523892" y="4986873"/>
            <a:ext cx="1406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t</a:t>
            </a:r>
            <a:r>
              <a:rPr lang="en-US" dirty="0"/>
              <a:t> = Y</a:t>
            </a:r>
            <a:r>
              <a:rPr lang="en-US" baseline="-25000" dirty="0"/>
              <a:t>t-1</a:t>
            </a:r>
            <a:r>
              <a:rPr lang="en-US" dirty="0"/>
              <a:t> + 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C24834-1BAA-4BF0-B750-6D588448846F}"/>
              </a:ext>
            </a:extLst>
          </p:cNvPr>
          <p:cNvSpPr/>
          <p:nvPr/>
        </p:nvSpPr>
        <p:spPr>
          <a:xfrm>
            <a:off x="4839436" y="5035174"/>
            <a:ext cx="1190622" cy="60069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41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6DA11A5-7CEA-47F6-ABD9-88F5724A65AB}"/>
                  </a:ext>
                </a:extLst>
              </p:cNvPr>
              <p:cNvSpPr txBox="1"/>
              <p:nvPr/>
            </p:nvSpPr>
            <p:spPr>
              <a:xfrm>
                <a:off x="3982912" y="2383741"/>
                <a:ext cx="4114801" cy="2984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6DA11A5-7CEA-47F6-ABD9-88F5724A6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912" y="2383741"/>
                <a:ext cx="4114801" cy="298415"/>
              </a:xfrm>
              <a:prstGeom prst="rect">
                <a:avLst/>
              </a:prstGeom>
              <a:blipFill>
                <a:blip r:embed="rId2"/>
                <a:stretch>
                  <a:fillRect l="-1926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CEEC37B-8BAC-4A2B-B015-AA6DB99F104C}"/>
              </a:ext>
            </a:extLst>
          </p:cNvPr>
          <p:cNvSpPr txBox="1"/>
          <p:nvPr/>
        </p:nvSpPr>
        <p:spPr>
          <a:xfrm>
            <a:off x="457199" y="2351744"/>
            <a:ext cx="337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 Regressive Model (AR)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D1631-BB47-4314-AF13-1CBE45DCE0F6}"/>
              </a:ext>
            </a:extLst>
          </p:cNvPr>
          <p:cNvSpPr txBox="1"/>
          <p:nvPr/>
        </p:nvSpPr>
        <p:spPr>
          <a:xfrm>
            <a:off x="457199" y="833516"/>
            <a:ext cx="337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Moving Average Model (AR) 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1FD210A-9327-41F3-A964-338967679F94}"/>
                  </a:ext>
                </a:extLst>
              </p:cNvPr>
              <p:cNvSpPr/>
              <p:nvPr/>
            </p:nvSpPr>
            <p:spPr>
              <a:xfrm>
                <a:off x="3833445" y="842281"/>
                <a:ext cx="4315027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1FD210A-9327-41F3-A964-338967679F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445" y="842281"/>
                <a:ext cx="4315027" cy="390748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772C880-486F-44EF-B180-0DF04CA325C2}"/>
              </a:ext>
            </a:extLst>
          </p:cNvPr>
          <p:cNvSpPr txBox="1"/>
          <p:nvPr/>
        </p:nvSpPr>
        <p:spPr>
          <a:xfrm>
            <a:off x="457199" y="3927535"/>
            <a:ext cx="337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 Regressive Integrated Moving Average (ARIMA) 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576D5B1-3288-43A1-A03F-414BAC5131D1}"/>
                  </a:ext>
                </a:extLst>
              </p:cNvPr>
              <p:cNvSpPr/>
              <p:nvPr/>
            </p:nvSpPr>
            <p:spPr>
              <a:xfrm>
                <a:off x="1116758" y="4910822"/>
                <a:ext cx="7222042" cy="3943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576D5B1-3288-43A1-A03F-414BAC5131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58" y="4910822"/>
                <a:ext cx="7222042" cy="394339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1711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A2B9AA-8D01-4790-BC45-D7E2EFC1B8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81" t="5577" r="9327" b="3269"/>
          <a:stretch/>
        </p:blipFill>
        <p:spPr>
          <a:xfrm>
            <a:off x="35839" y="1820008"/>
            <a:ext cx="8925297" cy="327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285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24CD3-0529-3B4F-9C7B-502FB0795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conclusions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DE778-67DC-C144-B450-1F1CF2120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should include a numerical summary as well as visualizations of that summary.</a:t>
            </a:r>
          </a:p>
        </p:txBody>
      </p:sp>
    </p:spTree>
    <p:extLst>
      <p:ext uri="{BB962C8B-B14F-4D97-AF65-F5344CB8AC3E}">
        <p14:creationId xmlns:p14="http://schemas.microsoft.com/office/powerpoint/2010/main" val="307959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5664A-6B8C-7644-AEDF-C947F2938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implications</a:t>
            </a:r>
            <a:r>
              <a:rPr lang="en-US" dirty="0"/>
              <a:t> of the </a:t>
            </a:r>
            <a:r>
              <a:rPr lang="en-US" b="1" dirty="0"/>
              <a:t>findings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C8B08-668D-DB48-8528-19F16D7B4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where you get to have an open-ended discussion about what your findings "mean".</a:t>
            </a:r>
          </a:p>
        </p:txBody>
      </p:sp>
    </p:spTree>
    <p:extLst>
      <p:ext uri="{BB962C8B-B14F-4D97-AF65-F5344CB8AC3E}">
        <p14:creationId xmlns:p14="http://schemas.microsoft.com/office/powerpoint/2010/main" val="1974443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B11B-3EFB-254D-80E2-3343DA5D8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</p:spPr>
        <p:txBody>
          <a:bodyPr/>
          <a:lstStyle/>
          <a:p>
            <a:r>
              <a:rPr lang="en-US" dirty="0"/>
              <a:t>Project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7501C-FD28-2842-B5AE-684DE4440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19367"/>
            <a:ext cx="7772400" cy="4554001"/>
          </a:xfrm>
        </p:spPr>
        <p:txBody>
          <a:bodyPr>
            <a:normAutofit lnSpcReduction="10000"/>
          </a:bodyPr>
          <a:lstStyle/>
          <a:p>
            <a:pPr fontAlgn="ctr"/>
            <a:r>
              <a:rPr lang="en-US" b="1" u="sng" dirty="0"/>
              <a:t>Supply Drivers questions </a:t>
            </a:r>
            <a:endParaRPr lang="en-US" b="1" dirty="0"/>
          </a:p>
          <a:p>
            <a:pPr lvl="1" fontAlgn="ctr"/>
            <a:endParaRPr lang="en-US" dirty="0"/>
          </a:p>
          <a:p>
            <a:pPr lvl="1" fontAlgn="ctr"/>
            <a:r>
              <a:rPr lang="en-US" dirty="0"/>
              <a:t>How does production vary over time around the country?</a:t>
            </a:r>
          </a:p>
          <a:p>
            <a:pPr lvl="1" fontAlgn="ctr"/>
            <a:r>
              <a:rPr lang="en-US" dirty="0"/>
              <a:t>How do natural gas imports and storage contribute to the supply over time? </a:t>
            </a:r>
          </a:p>
          <a:p>
            <a:pPr marL="274320" lvl="1" indent="0" fontAlgn="ctr">
              <a:buNone/>
            </a:pPr>
            <a:endParaRPr lang="en-US" dirty="0"/>
          </a:p>
          <a:p>
            <a:pPr fontAlgn="ctr"/>
            <a:r>
              <a:rPr lang="en-US" b="1" u="sng" dirty="0"/>
              <a:t>Demand questions </a:t>
            </a:r>
            <a:endParaRPr lang="en-US" b="1" dirty="0"/>
          </a:p>
          <a:p>
            <a:pPr lvl="1" fontAlgn="ctr"/>
            <a:r>
              <a:rPr lang="en-US" dirty="0"/>
              <a:t>How does natural gas consumption evolve in US?</a:t>
            </a:r>
          </a:p>
          <a:p>
            <a:pPr lvl="1" fontAlgn="ctr"/>
            <a:r>
              <a:rPr lang="en-US" dirty="0"/>
              <a:t>How do natural gas exports change over time?</a:t>
            </a:r>
          </a:p>
          <a:p>
            <a:pPr lvl="1" fontAlgn="ctr"/>
            <a:r>
              <a:rPr lang="en-US" dirty="0"/>
              <a:t>How does seasonal effects affect gas demand? </a:t>
            </a:r>
          </a:p>
          <a:p>
            <a:pPr lvl="1" fontAlgn="ctr"/>
            <a:r>
              <a:rPr lang="en-US" dirty="0"/>
              <a:t>How does economic growth influence gas consumption?</a:t>
            </a:r>
          </a:p>
          <a:p>
            <a:pPr marL="274320" lvl="1" indent="0" fontAlgn="ctr">
              <a:buNone/>
            </a:pPr>
            <a:r>
              <a:rPr lang="en-US" dirty="0"/>
              <a:t> </a:t>
            </a:r>
          </a:p>
          <a:p>
            <a:pPr fontAlgn="ctr"/>
            <a:r>
              <a:rPr lang="en-US" b="1" u="sng" dirty="0"/>
              <a:t>Price questions </a:t>
            </a:r>
            <a:endParaRPr lang="en-US" b="1" dirty="0"/>
          </a:p>
          <a:p>
            <a:pPr lvl="1" fontAlgn="ctr"/>
            <a:r>
              <a:rPr lang="en-US" dirty="0"/>
              <a:t>How does natural gas price relates to demand and supply drivers?</a:t>
            </a:r>
          </a:p>
          <a:p>
            <a:pPr lvl="1" fontAlgn="ctr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089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98B0D-164E-5B4F-A6C0-44B4628B5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 Sources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2D7D1-BE1E-2749-A714-4B2907450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U.S. Energy Information Administration (EIA) </a:t>
            </a:r>
          </a:p>
          <a:p>
            <a:r>
              <a:rPr lang="en-US" dirty="0"/>
              <a:t>World Weather </a:t>
            </a:r>
          </a:p>
          <a:p>
            <a:r>
              <a:rPr lang="en-US" dirty="0"/>
              <a:t>Federal Reserve Economic Data (FRED)</a:t>
            </a:r>
          </a:p>
          <a:p>
            <a:r>
              <a:rPr lang="en-US" dirty="0"/>
              <a:t>US Census Database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955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2558-3C46-6F41-A5F3-FBD7E89F6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32" y="-429768"/>
            <a:ext cx="7772400" cy="1609344"/>
          </a:xfrm>
        </p:spPr>
        <p:txBody>
          <a:bodyPr/>
          <a:lstStyle/>
          <a:p>
            <a:r>
              <a:rPr lang="en-US" dirty="0" err="1"/>
              <a:t>DatA</a:t>
            </a:r>
            <a:r>
              <a:rPr lang="en-US" dirty="0"/>
              <a:t> </a:t>
            </a:r>
            <a:r>
              <a:rPr lang="en-US" dirty="0" err="1"/>
              <a:t>ExploratioN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22C81CA-2A46-EC48-A0C4-957F2A1F1D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8506187"/>
              </p:ext>
            </p:extLst>
          </p:nvPr>
        </p:nvGraphicFramePr>
        <p:xfrm>
          <a:off x="94132" y="601929"/>
          <a:ext cx="8263218" cy="6256071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002528">
                  <a:extLst>
                    <a:ext uri="{9D8B030D-6E8A-4147-A177-3AD203B41FA5}">
                      <a16:colId xmlns:a16="http://schemas.microsoft.com/office/drawing/2014/main" val="1417613626"/>
                    </a:ext>
                  </a:extLst>
                </a:gridCol>
                <a:gridCol w="980153">
                  <a:extLst>
                    <a:ext uri="{9D8B030D-6E8A-4147-A177-3AD203B41FA5}">
                      <a16:colId xmlns:a16="http://schemas.microsoft.com/office/drawing/2014/main" val="2554373204"/>
                    </a:ext>
                  </a:extLst>
                </a:gridCol>
                <a:gridCol w="1476335">
                  <a:extLst>
                    <a:ext uri="{9D8B030D-6E8A-4147-A177-3AD203B41FA5}">
                      <a16:colId xmlns:a16="http://schemas.microsoft.com/office/drawing/2014/main" val="2090009188"/>
                    </a:ext>
                  </a:extLst>
                </a:gridCol>
                <a:gridCol w="1306025">
                  <a:extLst>
                    <a:ext uri="{9D8B030D-6E8A-4147-A177-3AD203B41FA5}">
                      <a16:colId xmlns:a16="http://schemas.microsoft.com/office/drawing/2014/main" val="3491629248"/>
                    </a:ext>
                  </a:extLst>
                </a:gridCol>
                <a:gridCol w="1470057">
                  <a:extLst>
                    <a:ext uri="{9D8B030D-6E8A-4147-A177-3AD203B41FA5}">
                      <a16:colId xmlns:a16="http://schemas.microsoft.com/office/drawing/2014/main" val="1584934660"/>
                    </a:ext>
                  </a:extLst>
                </a:gridCol>
                <a:gridCol w="2028120">
                  <a:extLst>
                    <a:ext uri="{9D8B030D-6E8A-4147-A177-3AD203B41FA5}">
                      <a16:colId xmlns:a16="http://schemas.microsoft.com/office/drawing/2014/main" val="3307704898"/>
                    </a:ext>
                  </a:extLst>
                </a:gridCol>
              </a:tblGrid>
              <a:tr h="341049"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804837"/>
                  </a:ext>
                </a:extLst>
              </a:tr>
              <a:tr h="39358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Sources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Extraction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Cleaning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Type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Quantity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Analysis Methods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119294"/>
                  </a:ext>
                </a:extLst>
              </a:tr>
              <a:tr h="223833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API Key</a:t>
                      </a:r>
                    </a:p>
                    <a:p>
                      <a:r>
                        <a:rPr lang="en-US" sz="1200" dirty="0"/>
                        <a:t>JSON</a:t>
                      </a:r>
                    </a:p>
                    <a:p>
                      <a:r>
                        <a:rPr lang="en-US" sz="1200" dirty="0"/>
                        <a:t>Excel Files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Conversion into, into pandas </a:t>
                      </a:r>
                      <a:r>
                        <a:rPr lang="en-US" sz="1200" dirty="0" err="1"/>
                        <a:t>dataframes</a:t>
                      </a:r>
                      <a:r>
                        <a:rPr lang="en-US" sz="1200" dirty="0"/>
                        <a:t> lists or dictionaries for data manipulation.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Excel files conversion into pandas </a:t>
                      </a:r>
                      <a:r>
                        <a:rPr lang="en-US" sz="1200" dirty="0" err="1"/>
                        <a:t>dataframes</a:t>
                      </a:r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Natural gas 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Production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Consumption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Storage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Prices </a:t>
                      </a:r>
                    </a:p>
                    <a:p>
                      <a:endParaRPr lang="en-US" sz="12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7262 series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20 Excel spreadsheets conversion into pandas data frame for data manipulation.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Descriptive statistics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Time series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Regression Analysis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Matrix analysis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9936948"/>
                  </a:ext>
                </a:extLst>
              </a:tr>
              <a:tr h="68123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World Weather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API Key 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Conversion into dictionary for data manipulation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Historical temperature changes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series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Time series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257672"/>
                  </a:ext>
                </a:extLst>
              </a:tr>
              <a:tr h="112131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Google Maps Platform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  <a:p>
                      <a:pPr algn="ctr"/>
                      <a:r>
                        <a:rPr lang="en-US" sz="1200" dirty="0"/>
                        <a:t>API Key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Conversion into, into pandas </a:t>
                      </a:r>
                      <a:r>
                        <a:rPr lang="en-US" sz="1200" dirty="0" err="1"/>
                        <a:t>dataframes</a:t>
                      </a:r>
                      <a:r>
                        <a:rPr lang="en-US" sz="1200" dirty="0"/>
                        <a:t> lists or dictionaries for data manipulation.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USA Map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JSON file to explore 3221 counties delimitations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Production changes per county over time.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23409"/>
                  </a:ext>
                </a:extLst>
              </a:tr>
              <a:tr h="48659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CSV file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Conversion into Pandas </a:t>
                      </a:r>
                      <a:r>
                        <a:rPr lang="en-US" sz="1200" dirty="0" err="1"/>
                        <a:t>dataframe</a:t>
                      </a:r>
                      <a:r>
                        <a:rPr lang="en-US" sz="1200" dirty="0"/>
                        <a:t>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CPI extraction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CSV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Conversion of US $ to 2018 value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7821619"/>
                  </a:ext>
                </a:extLst>
              </a:tr>
              <a:tr h="87889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Census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  <a:p>
                      <a:pPr algn="ctr"/>
                      <a:r>
                        <a:rPr lang="en-US" sz="1200" dirty="0"/>
                        <a:t>API  Key 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  <a:p>
                      <a:r>
                        <a:rPr lang="en-US" sz="1200" dirty="0"/>
                        <a:t>Conversion into pandas </a:t>
                      </a:r>
                      <a:r>
                        <a:rPr lang="en-US" sz="1200" dirty="0" err="1"/>
                        <a:t>dataframe</a:t>
                      </a:r>
                      <a:r>
                        <a:rPr lang="en-US" sz="1200" dirty="0"/>
                        <a:t>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  <a:p>
                      <a:pPr algn="ctr"/>
                      <a:r>
                        <a:rPr lang="en-US" sz="1200" dirty="0"/>
                        <a:t>Testing Map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series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Superposed on Google map to determine county per state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6571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3385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D7F3BC-4E03-794B-A719-942D07685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5970"/>
            <a:ext cx="9144000" cy="37225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5DEC1A6-EB24-CA4B-8681-AF703C12F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61815"/>
            <a:ext cx="7772400" cy="1609344"/>
          </a:xfrm>
        </p:spPr>
        <p:txBody>
          <a:bodyPr/>
          <a:lstStyle/>
          <a:p>
            <a:pPr algn="ctr"/>
            <a:r>
              <a:rPr lang="en-US" dirty="0"/>
              <a:t>U.S. </a:t>
            </a:r>
            <a:r>
              <a:rPr lang="en-US" dirty="0" err="1"/>
              <a:t>GaS</a:t>
            </a:r>
            <a:r>
              <a:rPr lang="en-US" dirty="0"/>
              <a:t> Production </a:t>
            </a:r>
          </a:p>
        </p:txBody>
      </p:sp>
    </p:spTree>
    <p:extLst>
      <p:ext uri="{BB962C8B-B14F-4D97-AF65-F5344CB8AC3E}">
        <p14:creationId xmlns:p14="http://schemas.microsoft.com/office/powerpoint/2010/main" val="2011034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4F610B-BB73-4BD6-880D-393BD4034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304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561D30-092F-46FD-935F-59E9FAEFF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78116"/>
            <a:ext cx="9144000" cy="304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334BC37-AEAE-43C3-A737-55805C71AEC3}"/>
              </a:ext>
            </a:extLst>
          </p:cNvPr>
          <p:cNvCxnSpPr>
            <a:cxnSpLocks/>
          </p:cNvCxnSpPr>
          <p:nvPr/>
        </p:nvCxnSpPr>
        <p:spPr>
          <a:xfrm flipV="1">
            <a:off x="5205046" y="747346"/>
            <a:ext cx="3437792" cy="1327639"/>
          </a:xfrm>
          <a:prstGeom prst="straightConnector1">
            <a:avLst/>
          </a:prstGeom>
          <a:ln w="22225">
            <a:solidFill>
              <a:srgbClr val="E016E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27EAC8-F090-4192-97CE-97A75082F2AE}"/>
              </a:ext>
            </a:extLst>
          </p:cNvPr>
          <p:cNvCxnSpPr>
            <a:cxnSpLocks/>
          </p:cNvCxnSpPr>
          <p:nvPr/>
        </p:nvCxnSpPr>
        <p:spPr>
          <a:xfrm flipV="1">
            <a:off x="5205046" y="1652954"/>
            <a:ext cx="3604846" cy="422032"/>
          </a:xfrm>
          <a:prstGeom prst="straightConnector1">
            <a:avLst/>
          </a:prstGeom>
          <a:ln w="22225">
            <a:solidFill>
              <a:srgbClr val="E016E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792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CFA6C1-0359-3948-864B-9D55DF2C6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55"/>
            <a:ext cx="9144000" cy="34125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2050551-092F-2049-94A2-D619D7549146}"/>
              </a:ext>
            </a:extLst>
          </p:cNvPr>
          <p:cNvSpPr/>
          <p:nvPr/>
        </p:nvSpPr>
        <p:spPr>
          <a:xfrm>
            <a:off x="8014447" y="6010835"/>
            <a:ext cx="1129553" cy="753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063D6D-8665-414A-93DB-7DC52F222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60137"/>
            <a:ext cx="8727141" cy="291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07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C83D4F-2A70-934B-82CC-CF56748D6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7444"/>
            <a:ext cx="9144000" cy="341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20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EF21-F4F7-6240-B6A1-94348AE74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0E8D2-4E82-8B49-9553-B9F299015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2121408"/>
            <a:ext cx="8088923" cy="4050792"/>
          </a:xfrm>
        </p:spPr>
        <p:txBody>
          <a:bodyPr/>
          <a:lstStyle/>
          <a:p>
            <a:r>
              <a:rPr lang="en-US" dirty="0"/>
              <a:t>How price, supply and demand drivers correlate with each other.</a:t>
            </a:r>
          </a:p>
          <a:p>
            <a:endParaRPr lang="en-US" dirty="0"/>
          </a:p>
          <a:p>
            <a:r>
              <a:rPr lang="en-US" dirty="0"/>
              <a:t>Analyze if a specific driver influence price (Hypothesis Test)</a:t>
            </a:r>
          </a:p>
          <a:p>
            <a:endParaRPr lang="en-US" dirty="0"/>
          </a:p>
          <a:p>
            <a:r>
              <a:rPr lang="en-US" dirty="0"/>
              <a:t>Time effects and series decomposition</a:t>
            </a:r>
          </a:p>
          <a:p>
            <a:endParaRPr lang="en-US" dirty="0"/>
          </a:p>
          <a:p>
            <a:r>
              <a:rPr lang="en-US" dirty="0"/>
              <a:t>Random Walk</a:t>
            </a:r>
          </a:p>
          <a:p>
            <a:endParaRPr lang="en-US" dirty="0"/>
          </a:p>
          <a:p>
            <a:r>
              <a:rPr lang="en-US" dirty="0"/>
              <a:t>MA, AR and ARIMA Models</a:t>
            </a:r>
          </a:p>
        </p:txBody>
      </p:sp>
    </p:spTree>
    <p:extLst>
      <p:ext uri="{BB962C8B-B14F-4D97-AF65-F5344CB8AC3E}">
        <p14:creationId xmlns:p14="http://schemas.microsoft.com/office/powerpoint/2010/main" val="39683508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{87EADF78-11F2-DC47-AAD7-BA780763483B}tf10001070</Template>
  <TotalTime>1344</TotalTime>
  <Words>495</Words>
  <Application>Microsoft Office PowerPoint</Application>
  <PresentationFormat>On-screen Show (4:3)</PresentationFormat>
  <Paragraphs>131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Cambria Math</vt:lpstr>
      <vt:lpstr>Rockwell</vt:lpstr>
      <vt:lpstr>Rockwell Condensed</vt:lpstr>
      <vt:lpstr>Rockwell Extra Bold</vt:lpstr>
      <vt:lpstr>Wingdings</vt:lpstr>
      <vt:lpstr>Wood Type</vt:lpstr>
      <vt:lpstr>Drivers and simPle modeling of Natural Gas Prices In The United States</vt:lpstr>
      <vt:lpstr>Project Questions</vt:lpstr>
      <vt:lpstr>Data Set Sources </vt:lpstr>
      <vt:lpstr>DatA ExploratioN</vt:lpstr>
      <vt:lpstr>U.S. GaS Production </vt:lpstr>
      <vt:lpstr>PowerPoint Presentation</vt:lpstr>
      <vt:lpstr>PowerPoint Presentation</vt:lpstr>
      <vt:lpstr>PowerPoint Presentation</vt:lpstr>
      <vt:lpstr>Analysis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implications of the findings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Drivers of Natural Gas Prices In The United States</dc:title>
  <dc:creator>Velmarini Vasquez</dc:creator>
  <cp:lastModifiedBy>Wilson Aliaga</cp:lastModifiedBy>
  <cp:revision>77</cp:revision>
  <dcterms:created xsi:type="dcterms:W3CDTF">2019-03-27T20:14:37Z</dcterms:created>
  <dcterms:modified xsi:type="dcterms:W3CDTF">2019-03-29T20:49:23Z</dcterms:modified>
</cp:coreProperties>
</file>